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0" roundtripDataSignature="AMtx7mhsiy55EEQup/OgWnWJ3lbYOLnB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swa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Sarah</a:t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b4e04150_2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fb4e04150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fb4e04150_2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fb4e04150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ee44327a_2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5ee44327a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Devon</a:t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Jake</a:t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65f3d7d2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65f3d7d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Nick</a:t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fc1964f0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Nick</a:t>
            </a:r>
            <a:endParaRPr/>
          </a:p>
        </p:txBody>
      </p:sp>
      <p:sp>
        <p:nvSpPr>
          <p:cNvPr id="178" name="Google Shape;178;gcfc1964f0d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Sarah - </a:t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fb4e0415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fb4e041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Everyone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Sarah - </a:t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05ee44327a_4_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Sarah - </a:t>
            </a:r>
            <a:endParaRPr/>
          </a:p>
        </p:txBody>
      </p:sp>
      <p:sp>
        <p:nvSpPr>
          <p:cNvPr id="198" name="Google Shape;198;g105ee44327a_4_9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066b16a4bd_4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066b16a4bd_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Bryanna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Improve life of: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Students - Low income group, long term cheaper way to grow food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Food insecure communities - </a:t>
            </a:r>
            <a:r>
              <a:rPr lang="en-US"/>
              <a:t>Guaranteed</a:t>
            </a:r>
            <a:r>
              <a:rPr lang="en-US"/>
              <a:t> source of food </a:t>
            </a:r>
            <a:r>
              <a:rPr lang="en-US"/>
              <a:t>where isn’t common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Bryanna</a:t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Julia</a:t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Jasen</a:t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66b16a4bd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66b16a4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05ee44327a_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05ee44327a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Jasen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cfb4e04150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cfb4e0415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Julia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Tab for each plant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plant name (custom)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System presets based on type of plant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raw data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Score based on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Light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Water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Temperature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Humidity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grade based on a 100 pt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Camera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displays live feed of your plants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05ee44327a_4_91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05ee44327a_4_91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g105ee44327a_4_91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05ee44327a_4_91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g105ee44327a_4_918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105ee44327a_4_918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g105ee44327a_4_91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05ee44327a_4_958"/>
          <p:cNvSpPr txBox="1"/>
          <p:nvPr>
            <p:ph hasCustomPrompt="1"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05ee44327a_4_958"/>
          <p:cNvSpPr txBox="1"/>
          <p:nvPr>
            <p:ph idx="1" type="body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2" name="Google Shape;52;g105ee44327a_4_95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05ee44327a_4_962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5ee44327a_4_96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7" name="Google Shape;57;g105ee44327a_4_96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g105ee44327a_4_9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05ee44327a_4_96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05ee44327a_4_96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05ee44327a_4_926"/>
          <p:cNvSpPr txBox="1"/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05ee44327a_4_926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5ee44327a_4_92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g105ee44327a_4_92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" name="Google Shape;23;g105ee44327a_4_929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05ee44327a_4_9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6" name="Google Shape;26;g105ee44327a_4_933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7" name="Google Shape;27;g105ee44327a_4_933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8" name="Google Shape;28;g105ee44327a_4_933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5ee44327a_4_93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1" name="Google Shape;31;g105ee44327a_4_93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05ee44327a_4_941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4" name="Google Shape;34;g105ee44327a_4_941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5" name="Google Shape;35;g105ee44327a_4_941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05ee44327a_4_945"/>
          <p:cNvSpPr txBox="1"/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g105ee44327a_4_94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5ee44327a_4_9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g105ee44327a_4_9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g105ee44327a_4_948"/>
          <p:cNvSpPr txBox="1"/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" name="Google Shape;43;g105ee44327a_4_948"/>
          <p:cNvSpPr txBox="1"/>
          <p:nvPr>
            <p:ph idx="1" type="subTitle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g105ee44327a_4_948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g105ee44327a_4_948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05ee44327a_4_95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g105ee44327a_4_955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5ee44327a_4_91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g105ee44327a_4_91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g105ee44327a_4_914"/>
          <p:cNvSpPr txBox="1"/>
          <p:nvPr>
            <p:ph idx="12" type="sldNum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/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Group 25 - Smart Garden Monitoring System</a:t>
            </a:r>
            <a:endParaRPr/>
          </a:p>
        </p:txBody>
      </p:sp>
      <p:sp>
        <p:nvSpPr>
          <p:cNvPr id="66" name="Google Shape;66;p1"/>
          <p:cNvSpPr txBox="1"/>
          <p:nvPr>
            <p:ph idx="1" type="subTitle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rPr lang="en-US"/>
              <a:t>Client - N/A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rPr lang="en-US"/>
              <a:t>Advisor - Diane Rover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fb4e04150_2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Backend </a:t>
            </a:r>
            <a:r>
              <a:rPr lang="en-US"/>
              <a:t>Design</a:t>
            </a:r>
            <a:endParaRPr/>
          </a:p>
        </p:txBody>
      </p:sp>
      <p:sp>
        <p:nvSpPr>
          <p:cNvPr id="129" name="Google Shape;129;gcfb4e04150_2_5"/>
          <p:cNvSpPr txBox="1"/>
          <p:nvPr>
            <p:ph idx="1" type="body"/>
          </p:nvPr>
        </p:nvSpPr>
        <p:spPr>
          <a:xfrm>
            <a:off x="551600" y="1815400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ISU VM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Hosts Frontend &amp; SQL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Node.js app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Raspberry Pi Hosted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PUT/POST → Frontend status changes</a:t>
            </a:r>
            <a:endParaRPr/>
          </a:p>
          <a:p>
            <a:pPr indent="-325755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■"/>
            </a:pPr>
            <a:r>
              <a:rPr lang="en-US"/>
              <a:t>Sends to Hardware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GET → Frontend stats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GET → Hardware states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-US"/>
              <a:t>MySql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Usage tables</a:t>
            </a:r>
            <a:endParaRPr/>
          </a:p>
          <a:p>
            <a:pPr indent="-325755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94736"/>
              <a:buChar char="○"/>
            </a:pPr>
            <a:r>
              <a:rPr lang="en-US"/>
              <a:t>States tables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gcfb4e04150_2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475" y="1049163"/>
            <a:ext cx="6618625" cy="42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fb4e04150_2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Embedded Systems</a:t>
            </a:r>
            <a:r>
              <a:rPr lang="en-US"/>
              <a:t> Design</a:t>
            </a:r>
            <a:endParaRPr/>
          </a:p>
        </p:txBody>
      </p:sp>
      <p:sp>
        <p:nvSpPr>
          <p:cNvPr id="136" name="Google Shape;136;gcfb4e04150_2_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Raspberry Pie (mMmm tasty)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Camera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Misc</a:t>
            </a:r>
            <a:endParaRPr/>
          </a:p>
        </p:txBody>
      </p:sp>
      <p:pic>
        <p:nvPicPr>
          <p:cNvPr id="137" name="Google Shape;137;gcfb4e04150_2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300" y="1102821"/>
            <a:ext cx="3026700" cy="20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5ee44327a_2_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Embedded Systems Design</a:t>
            </a:r>
            <a:endParaRPr/>
          </a:p>
        </p:txBody>
      </p:sp>
      <p:sp>
        <p:nvSpPr>
          <p:cNvPr id="143" name="Google Shape;143;g105ee44327a_2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Raspberry Pi (not so tasty </a:t>
            </a:r>
            <a:r>
              <a:rPr b="1" lang="en-US" sz="2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☹️</a:t>
            </a:r>
            <a:r>
              <a:rPr lang="en-US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Camera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Misc</a:t>
            </a:r>
            <a:endParaRPr/>
          </a:p>
        </p:txBody>
      </p:sp>
      <p:pic>
        <p:nvPicPr>
          <p:cNvPr id="144" name="Google Shape;144;g105ee44327a_2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0100" y="1182825"/>
            <a:ext cx="3191000" cy="18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Prototype Implementations</a:t>
            </a:r>
            <a:endParaRPr/>
          </a:p>
        </p:txBody>
      </p:sp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Currently in the process of ordering parts</a:t>
            </a:r>
            <a:endParaRPr/>
          </a:p>
        </p:txBody>
      </p:sp>
      <p:pic>
        <p:nvPicPr>
          <p:cNvPr id="151" name="Google Shape;15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400" y="2430525"/>
            <a:ext cx="7869376" cy="4136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Design Complexity</a:t>
            </a:r>
            <a:endParaRPr/>
          </a:p>
        </p:txBody>
      </p:sp>
      <p:sp>
        <p:nvSpPr>
          <p:cNvPr id="157" name="Google Shape;15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What makes your design difficult/unique?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Taking real world data and transferring it to a web application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Needs to yield actual results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Takes weeks to see if it is successful, and weeks more to do more than 1 test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What kind of design iterations were needed?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Initially had a more complex microprocessor, and utilized an IKEA cabinet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Decided to simplify to a lower cost/simpler model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</a:t>
            </a:r>
            <a:endParaRPr/>
          </a:p>
        </p:txBody>
      </p:sp>
      <p:sp>
        <p:nvSpPr>
          <p:cNvPr id="163" name="Google Shape;16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n-US" sz="2800"/>
              <a:t>Any market survey or other quantitative/qualitative assessment of need</a:t>
            </a:r>
            <a:endParaRPr sz="2800"/>
          </a:p>
          <a:p>
            <a:pPr indent="-2476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200"/>
              <a:t>Nebullam, automated gardening and produce delivery</a:t>
            </a:r>
            <a:endParaRPr sz="2200"/>
          </a:p>
          <a:p>
            <a:pPr indent="-2476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-US" sz="2200"/>
              <a:t>food insecurity is very common in America (10.5% of US population is food insecure – US department of Agriculture)</a:t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065f3d7d2f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 Plan</a:t>
            </a:r>
            <a:endParaRPr/>
          </a:p>
        </p:txBody>
      </p:sp>
      <p:sp>
        <p:nvSpPr>
          <p:cNvPr id="169" name="Google Shape;169;g1065f3d7d2f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Tasks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Determining hardware/software requirements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Cost analysis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Creating proposal presentation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Risks and mitigation plan (potentially task-wise)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Tasks above do not have high risk at all</a:t>
            </a:r>
            <a:endParaRPr/>
          </a:p>
          <a:p>
            <a:pPr indent="-228600" lvl="1" marL="685800" rtl="0" algn="l">
              <a:spcBef>
                <a:spcPts val="5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Most of project is low risk</a:t>
            </a:r>
            <a:endParaRPr/>
          </a:p>
          <a:p>
            <a:pPr indent="-228600" lvl="2" marL="1143000" rtl="0" algn="l"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Mitigation plan usually includes replacement and reinforcement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Schedule/Milestones</a:t>
            </a:r>
            <a:endParaRPr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838200" y="179490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Metrics (Progress Tracking)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Physical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Modification towards hardware or the </a:t>
            </a:r>
            <a:r>
              <a:rPr lang="en-US"/>
              <a:t>greenhouse</a:t>
            </a:r>
            <a:r>
              <a:rPr lang="en-US"/>
              <a:t> itself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Software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Connectivity with other components</a:t>
            </a:r>
            <a:endParaRPr/>
          </a:p>
          <a:p>
            <a:pPr indent="-228600" lvl="2" marL="1143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Modularity &amp; Testability</a:t>
            </a:r>
            <a:endParaRPr/>
          </a:p>
          <a:p>
            <a:pPr indent="0" lvl="0" marL="1143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Big Milestones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Physical completion of the </a:t>
            </a:r>
            <a:r>
              <a:rPr lang="en-US"/>
              <a:t>greenhouse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Backend → Hardware connectivity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Frontend → Backend connectivity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Project Completion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fc1964f0d_1_1"/>
          <p:cNvSpPr txBox="1"/>
          <p:nvPr>
            <p:ph type="title"/>
          </p:nvPr>
        </p:nvSpPr>
        <p:spPr>
          <a:xfrm>
            <a:off x="102350" y="907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 – Schedule/Milestones</a:t>
            </a:r>
            <a:endParaRPr/>
          </a:p>
        </p:txBody>
      </p:sp>
      <p:sp>
        <p:nvSpPr>
          <p:cNvPr id="181" name="Google Shape;181;gcfc1964f0d_1_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2" name="Google Shape;182;gcfc1964f0d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2841"/>
            <a:ext cx="12192002" cy="2099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Test Plan </a:t>
            </a:r>
            <a:endParaRPr/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Agile Testing 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Test hardware and software as features come out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Regression Testing 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Test all features every 3 weeks during meeting</a:t>
            </a:r>
            <a:endParaRPr/>
          </a:p>
          <a:p>
            <a:pPr indent="0" lvl="0" marL="609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Acceptance 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Work as expected 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light functionality 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misters </a:t>
            </a:r>
            <a:endParaRPr/>
          </a:p>
          <a:p>
            <a:pPr indent="-2159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Connection between software and hardware </a:t>
            </a:r>
            <a:endParaRPr/>
          </a:p>
          <a:p>
            <a:pPr indent="-292100" lvl="0" marL="2286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Plant growth </a:t>
            </a:r>
            <a:endParaRPr/>
          </a:p>
          <a:p>
            <a:pPr indent="-215900" lvl="1" marL="6858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Tracking Growth - Height </a:t>
            </a:r>
            <a:endParaRPr/>
          </a:p>
          <a:p>
            <a:pPr indent="-215900" lvl="1" marL="6858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/>
              <a:t>different plants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fb4e04150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Team Members - Roles</a:t>
            </a:r>
            <a:endParaRPr/>
          </a:p>
        </p:txBody>
      </p:sp>
      <p:sp>
        <p:nvSpPr>
          <p:cNvPr id="72" name="Google Shape;72;gcfb4e04150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Sarah Schoenke - </a:t>
            </a:r>
            <a:r>
              <a:rPr i="1" lang="en-US"/>
              <a:t>Client Interaction/Communication Lead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Bryanna Adamson - </a:t>
            </a:r>
            <a:r>
              <a:rPr i="1" lang="en-US"/>
              <a:t>Team Organization Lead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Julia Condon - </a:t>
            </a:r>
            <a:r>
              <a:rPr i="1" lang="en-US"/>
              <a:t>Application Design/Frontend Lead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Jasen Helsel -  </a:t>
            </a:r>
            <a:r>
              <a:rPr i="1" lang="en-US"/>
              <a:t>Testing/IoT Lead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Devon Sindt - </a:t>
            </a:r>
            <a:r>
              <a:rPr i="1" lang="en-US"/>
              <a:t>Embedded Systems Lead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Jake Thomae - </a:t>
            </a:r>
            <a:r>
              <a:rPr i="1" lang="en-US"/>
              <a:t>Assistant Embedded Systems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Nick Vaughan - </a:t>
            </a:r>
            <a:r>
              <a:rPr i="1" lang="en-US"/>
              <a:t>AGILE/Backend Lead</a:t>
            </a:r>
            <a:endParaRPr i="1" sz="4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195" name="Google Shape;195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Where are you in your schedule?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Finish order parts -&gt; winter break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Next semester’s plans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January: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  Cabinet Creation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Software design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05ee44327a_4_97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201" name="Google Shape;201;g105ee44327a_4_97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I</a:t>
            </a:r>
            <a:r>
              <a:rPr lang="en-US"/>
              <a:t>ndividual team members Semester Plan: 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Sarah: Communication Lead. Work with Julia help with the creation front end website, and help with connection of backend to frontend. 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Jake: Work with Devon to design and implement electrical hardware/embedded software.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Jasen: Set up communication protocols between hardware and software using WiFi. Lead testing in the second half of the semester.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Nick: Leading the creation of the backend of the web application. Make sure sprint tasks stay on track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Devon: Work with Jake to design and implement </a:t>
            </a:r>
            <a:r>
              <a:rPr lang="en-US"/>
              <a:t>electrical</a:t>
            </a:r>
            <a:r>
              <a:rPr lang="en-US"/>
              <a:t> </a:t>
            </a:r>
            <a:r>
              <a:rPr lang="en-US"/>
              <a:t>hardware/embedded software.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Bryanna: Team Organization Lead. Working with Julia on frontend design </a:t>
            </a:r>
            <a:endParaRPr/>
          </a:p>
          <a:p>
            <a:pPr indent="-2286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Julia: Leading the creation of the frontend of the website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66b16a4bd_4_1"/>
          <p:cNvSpPr txBox="1"/>
          <p:nvPr>
            <p:ph type="title"/>
          </p:nvPr>
        </p:nvSpPr>
        <p:spPr>
          <a:xfrm>
            <a:off x="4267200" y="23889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Vision</a:t>
            </a:r>
            <a:endParaRPr/>
          </a:p>
        </p:txBody>
      </p:sp>
      <p:sp>
        <p:nvSpPr>
          <p:cNvPr id="78" name="Google Shape;78;p2"/>
          <p:cNvSpPr txBox="1"/>
          <p:nvPr>
            <p:ph idx="1" type="body"/>
          </p:nvPr>
        </p:nvSpPr>
        <p:spPr>
          <a:xfrm>
            <a:off x="1001975" y="18665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-US"/>
              <a:t>Goal: </a:t>
            </a:r>
            <a:r>
              <a:rPr lang="en-US"/>
              <a:t>Economical and efficient system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grow and monitor produce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-US"/>
              <a:t>Target Group: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</a:pPr>
            <a:r>
              <a:rPr lang="en-US"/>
              <a:t>Students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</a:pPr>
            <a:r>
              <a:rPr lang="en-US"/>
              <a:t>Hobby gardeners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</a:pPr>
            <a:r>
              <a:rPr lang="en-US"/>
              <a:t>Food insecure communities</a:t>
            </a:r>
            <a:endParaRPr/>
          </a:p>
          <a:p>
            <a:pPr indent="-2667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US"/>
              <a:t>Use Cases</a:t>
            </a:r>
            <a:endParaRPr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○"/>
            </a:pPr>
            <a:r>
              <a:rPr lang="en-US"/>
              <a:t>Healthier food options </a:t>
            </a:r>
            <a:endParaRPr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○"/>
            </a:pPr>
            <a:r>
              <a:rPr lang="en-US"/>
              <a:t>Grow plants in comfortable space</a:t>
            </a:r>
            <a:endParaRPr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○"/>
            </a:pPr>
            <a:r>
              <a:rPr lang="en-US"/>
              <a:t>Track/monitor different aspects of plant growth</a:t>
            </a:r>
            <a:endParaRPr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○"/>
            </a:pPr>
            <a:r>
              <a:rPr lang="en-US"/>
              <a:t>Display and adjust crucial information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2681" y="2036613"/>
            <a:ext cx="4178774" cy="278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Requirements </a:t>
            </a:r>
            <a:endParaRPr/>
          </a:p>
        </p:txBody>
      </p:sp>
      <p:sp>
        <p:nvSpPr>
          <p:cNvPr id="85" name="Google Shape;8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-US"/>
              <a:t>Functional Requirements</a:t>
            </a:r>
            <a:endParaRPr/>
          </a:p>
          <a:p>
            <a:pPr indent="-22225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Monitor temperature of the environment</a:t>
            </a:r>
            <a:endParaRPr/>
          </a:p>
          <a:p>
            <a:pPr indent="-22225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Water plant at timed intervals</a:t>
            </a:r>
            <a:endParaRPr/>
          </a:p>
          <a:p>
            <a:pPr indent="-222250" lvl="1" marL="685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UV lighting at timed intervals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-US"/>
              <a:t>Non-functional</a:t>
            </a:r>
            <a:endParaRPr/>
          </a:p>
          <a:p>
            <a:pPr indent="-22225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Maintainability</a:t>
            </a:r>
            <a:endParaRPr/>
          </a:p>
          <a:p>
            <a:pPr indent="-22225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Ease of Use</a:t>
            </a:r>
            <a:endParaRPr/>
          </a:p>
          <a:p>
            <a:pPr indent="-22225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Reliability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●"/>
            </a:pPr>
            <a:r>
              <a:rPr lang="en-US"/>
              <a:t>Constraints</a:t>
            </a:r>
            <a:endParaRPr/>
          </a:p>
          <a:p>
            <a:pPr indent="-2349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Char char="○"/>
            </a:pPr>
            <a:r>
              <a:rPr lang="en-US"/>
              <a:t>Must cost under $1000</a:t>
            </a:r>
            <a:endParaRPr/>
          </a:p>
          <a:p>
            <a:pPr indent="-2222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○"/>
            </a:pPr>
            <a:r>
              <a:rPr lang="en-US"/>
              <a:t>Fit in a small apartment or dorm</a:t>
            </a:r>
            <a:endParaRPr/>
          </a:p>
          <a:p>
            <a:pPr indent="0" lvl="0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 txBox="1"/>
          <p:nvPr>
            <p:ph type="title"/>
          </p:nvPr>
        </p:nvSpPr>
        <p:spPr>
          <a:xfrm>
            <a:off x="838200" y="408950"/>
            <a:ext cx="10625400" cy="12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Conceptual/Visual Sketch</a:t>
            </a:r>
            <a:endParaRPr/>
          </a:p>
        </p:txBody>
      </p:sp>
      <p:pic>
        <p:nvPicPr>
          <p:cNvPr id="91" name="Google Shape;9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899" y="1269007"/>
            <a:ext cx="7361099" cy="558899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 txBox="1"/>
          <p:nvPr>
            <p:ph idx="1" type="body"/>
          </p:nvPr>
        </p:nvSpPr>
        <p:spPr>
          <a:xfrm>
            <a:off x="838200" y="1473425"/>
            <a:ext cx="3992700" cy="2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349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lang="en-US" sz="2500"/>
              <a:t>Target clients</a:t>
            </a:r>
            <a:endParaRPr sz="2500"/>
          </a:p>
          <a:p>
            <a:pPr indent="-27305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Low cost, consumers</a:t>
            </a:r>
            <a:endParaRPr sz="2500"/>
          </a:p>
          <a:p>
            <a:pPr indent="-298450" lvl="0" marL="228600" rtl="0" algn="l">
              <a:spcBef>
                <a:spcPts val="0"/>
              </a:spcBef>
              <a:spcAft>
                <a:spcPts val="0"/>
              </a:spcAft>
              <a:buSzPts val="2900"/>
              <a:buChar char="●"/>
            </a:pPr>
            <a:r>
              <a:rPr lang="en-US" sz="2500"/>
              <a:t>What makes our design unique?</a:t>
            </a:r>
            <a:endParaRPr sz="25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Bring it all together</a:t>
            </a:r>
            <a:endParaRPr sz="2500"/>
          </a:p>
          <a:p>
            <a:pPr indent="-273050" lvl="1" marL="685800" rtl="0" algn="l">
              <a:spcBef>
                <a:spcPts val="0"/>
              </a:spcBef>
              <a:spcAft>
                <a:spcPts val="0"/>
              </a:spcAft>
              <a:buSzPts val="2500"/>
              <a:buChar char="○"/>
            </a:pPr>
            <a:r>
              <a:rPr lang="en-US" sz="2500"/>
              <a:t>Control</a:t>
            </a:r>
            <a:endParaRPr sz="2500"/>
          </a:p>
        </p:txBody>
      </p:sp>
      <p:sp>
        <p:nvSpPr>
          <p:cNvPr id="93" name="Google Shape;93;p3"/>
          <p:cNvSpPr/>
          <p:nvPr/>
        </p:nvSpPr>
        <p:spPr>
          <a:xfrm>
            <a:off x="8639200" y="2006450"/>
            <a:ext cx="600600" cy="409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</a:rPr>
              <a:t>MCU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System Design</a:t>
            </a:r>
            <a:endParaRPr/>
          </a:p>
        </p:txBody>
      </p:sp>
      <p:sp>
        <p:nvSpPr>
          <p:cNvPr id="99" name="Google Shape;99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Functional decomposition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Main functionality of project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/>
              <a:t>Physical design layout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Plant enclosure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Component </a:t>
            </a:r>
            <a:r>
              <a:rPr lang="en-US"/>
              <a:t>layout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66b16a4bd_1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Functional Decomposition</a:t>
            </a:r>
            <a:endParaRPr/>
          </a:p>
        </p:txBody>
      </p:sp>
      <p:pic>
        <p:nvPicPr>
          <p:cNvPr id="105" name="Google Shape;105;g1066b16a4b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088" y="1626925"/>
            <a:ext cx="7673825" cy="462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5ee44327a_6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Physical Design</a:t>
            </a:r>
            <a:endParaRPr/>
          </a:p>
        </p:txBody>
      </p:sp>
      <p:pic>
        <p:nvPicPr>
          <p:cNvPr id="111" name="Google Shape;111;g105ee44327a_6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50" y="3229750"/>
            <a:ext cx="5406423" cy="33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05ee44327a_6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3" name="Google Shape;113;g105ee44327a_6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525" y="2895200"/>
            <a:ext cx="6347049" cy="370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fb4e04150_2_0"/>
          <p:cNvSpPr txBox="1"/>
          <p:nvPr>
            <p:ph type="title"/>
          </p:nvPr>
        </p:nvSpPr>
        <p:spPr>
          <a:xfrm>
            <a:off x="4189413" y="0"/>
            <a:ext cx="3289800" cy="88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Frontend Design</a:t>
            </a:r>
            <a:endParaRPr/>
          </a:p>
        </p:txBody>
      </p:sp>
      <p:pic>
        <p:nvPicPr>
          <p:cNvPr id="119" name="Google Shape;119;gcfb4e04150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8177" y="0"/>
            <a:ext cx="3073825" cy="25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cfb4e04150_2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" y="0"/>
            <a:ext cx="352059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cfb4e04150_2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0600" y="2223700"/>
            <a:ext cx="5674150" cy="4634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gcfb4e04150_2_0"/>
          <p:cNvCxnSpPr/>
          <p:nvPr/>
        </p:nvCxnSpPr>
        <p:spPr>
          <a:xfrm flipH="1" rot="10800000">
            <a:off x="8105763" y="1469600"/>
            <a:ext cx="1210800" cy="1444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gcfb4e04150_2_0"/>
          <p:cNvCxnSpPr/>
          <p:nvPr/>
        </p:nvCxnSpPr>
        <p:spPr>
          <a:xfrm rot="10800000">
            <a:off x="3322800" y="2325800"/>
            <a:ext cx="3961500" cy="58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2019-11-16T15:00:05Z</dcterms:created>
  <dc:creator>Akhilesh Tyagi</dc:creator>
</cp:coreProperties>
</file>